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81" r:id="rId2"/>
    <p:sldId id="263" r:id="rId3"/>
    <p:sldId id="257" r:id="rId4"/>
    <p:sldId id="269" r:id="rId5"/>
    <p:sldId id="282" r:id="rId6"/>
    <p:sldId id="283" r:id="rId7"/>
    <p:sldId id="284" r:id="rId8"/>
    <p:sldId id="266" r:id="rId9"/>
    <p:sldId id="268" r:id="rId10"/>
    <p:sldId id="264" r:id="rId11"/>
    <p:sldId id="280" r:id="rId12"/>
    <p:sldId id="271" r:id="rId13"/>
    <p:sldId id="278" r:id="rId14"/>
    <p:sldId id="272" r:id="rId15"/>
    <p:sldId id="277" r:id="rId16"/>
    <p:sldId id="273" r:id="rId17"/>
    <p:sldId id="276" r:id="rId18"/>
    <p:sldId id="274" r:id="rId19"/>
    <p:sldId id="275" r:id="rId20"/>
    <p:sldId id="285" r:id="rId21"/>
    <p:sldId id="286" r:id="rId22"/>
    <p:sldId id="287" r:id="rId23"/>
    <p:sldId id="267" r:id="rId24"/>
    <p:sldId id="288" r:id="rId25"/>
    <p:sldId id="289" r:id="rId26"/>
    <p:sldId id="27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gav Jasti" initials="BJ" lastIdx="1" clrIdx="0">
    <p:extLst>
      <p:ext uri="{19B8F6BF-5375-455C-9EA6-DF929625EA0E}">
        <p15:presenceInfo xmlns:p15="http://schemas.microsoft.com/office/powerpoint/2012/main" userId="9c9c449accff9f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226" autoAdjust="0"/>
  </p:normalViewPr>
  <p:slideViewPr>
    <p:cSldViewPr>
      <p:cViewPr varScale="1">
        <p:scale>
          <a:sx n="82" d="100"/>
          <a:sy n="82" d="100"/>
        </p:scale>
        <p:origin x="1474"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62456B-E623-40C3-9B78-2A7A2F5FF674}" type="datetimeFigureOut">
              <a:rPr lang="en-US" smtClean="0"/>
              <a:pPr/>
              <a:t>22-Mar-21</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88909E28-429F-4275-B5B3-9F7786C09D91}" type="slidenum">
              <a:rPr lang="en-US" smtClean="0"/>
              <a:pPr/>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4940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2456B-E623-40C3-9B78-2A7A2F5FF674}" type="datetimeFigureOut">
              <a:rPr lang="en-US" smtClean="0"/>
              <a:pPr/>
              <a:t>22-Mar-21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09E28-429F-4275-B5B3-9F7786C09D91}" type="slidenum">
              <a:rPr lang="en-US" smtClean="0"/>
              <a:pPr/>
              <a:t>‹#›</a:t>
            </a:fld>
            <a:endParaRPr lang="en-US"/>
          </a:p>
        </p:txBody>
      </p:sp>
    </p:spTree>
    <p:extLst>
      <p:ext uri="{BB962C8B-B14F-4D97-AF65-F5344CB8AC3E}">
        <p14:creationId xmlns:p14="http://schemas.microsoft.com/office/powerpoint/2010/main" val="3110526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2456B-E623-40C3-9B78-2A7A2F5FF674}" type="datetimeFigureOut">
              <a:rPr lang="en-US" smtClean="0"/>
              <a:pPr/>
              <a:t>22-Mar-21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09E28-429F-4275-B5B3-9F7786C09D91}" type="slidenum">
              <a:rPr lang="en-US" smtClean="0"/>
              <a:pPr/>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4517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2456B-E623-40C3-9B78-2A7A2F5FF674}" type="datetimeFigureOut">
              <a:rPr lang="en-US" smtClean="0"/>
              <a:pPr/>
              <a:t>22-Mar-21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09E28-429F-4275-B5B3-9F7786C09D91}" type="slidenum">
              <a:rPr lang="en-US" smtClean="0"/>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4081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62456B-E623-40C3-9B78-2A7A2F5FF674}" type="datetimeFigureOut">
              <a:rPr lang="en-US" smtClean="0"/>
              <a:pPr/>
              <a:t>22-Mar-21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09E28-429F-4275-B5B3-9F7786C09D91}" type="slidenum">
              <a:rPr lang="en-US" smtClean="0"/>
              <a:pPr/>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179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62456B-E623-40C3-9B78-2A7A2F5FF674}" type="datetimeFigureOut">
              <a:rPr lang="en-US" smtClean="0"/>
              <a:pPr/>
              <a:t>22-Mar-21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09E28-429F-4275-B5B3-9F7786C09D91}" type="slidenum">
              <a:rPr lang="en-US" smtClean="0"/>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5641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62456B-E623-40C3-9B78-2A7A2F5FF674}" type="datetimeFigureOut">
              <a:rPr lang="en-US" smtClean="0"/>
              <a:pPr/>
              <a:t>22-Mar-21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909E28-429F-4275-B5B3-9F7786C09D91}" type="slidenum">
              <a:rPr lang="en-US" smtClean="0"/>
              <a:pPr/>
              <a:t>‹#›</a:t>
            </a:fld>
            <a:endParaRPr lang="en-US"/>
          </a:p>
        </p:txBody>
      </p:sp>
    </p:spTree>
    <p:extLst>
      <p:ext uri="{BB962C8B-B14F-4D97-AF65-F5344CB8AC3E}">
        <p14:creationId xmlns:p14="http://schemas.microsoft.com/office/powerpoint/2010/main" val="6155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62456B-E623-40C3-9B78-2A7A2F5FF674}" type="datetimeFigureOut">
              <a:rPr lang="en-US" smtClean="0"/>
              <a:pPr/>
              <a:t>22-Mar-21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909E28-429F-4275-B5B3-9F7786C09D91}" type="slidenum">
              <a:rPr lang="en-US" smtClean="0"/>
              <a:pPr/>
              <a:t>‹#›</a:t>
            </a:fld>
            <a:endParaRPr lang="en-US"/>
          </a:p>
        </p:txBody>
      </p:sp>
    </p:spTree>
    <p:extLst>
      <p:ext uri="{BB962C8B-B14F-4D97-AF65-F5344CB8AC3E}">
        <p14:creationId xmlns:p14="http://schemas.microsoft.com/office/powerpoint/2010/main" val="2412593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62456B-E623-40C3-9B78-2A7A2F5FF674}" type="datetimeFigureOut">
              <a:rPr lang="en-US" smtClean="0"/>
              <a:pPr/>
              <a:t>22-Mar-21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909E28-429F-4275-B5B3-9F7786C09D91}" type="slidenum">
              <a:rPr lang="en-US" smtClean="0"/>
              <a:pPr/>
              <a:t>‹#›</a:t>
            </a:fld>
            <a:endParaRPr lang="en-US"/>
          </a:p>
        </p:txBody>
      </p:sp>
    </p:spTree>
    <p:extLst>
      <p:ext uri="{BB962C8B-B14F-4D97-AF65-F5344CB8AC3E}">
        <p14:creationId xmlns:p14="http://schemas.microsoft.com/office/powerpoint/2010/main" val="2480919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162456B-E623-40C3-9B78-2A7A2F5FF674}" type="datetimeFigureOut">
              <a:rPr lang="en-US" smtClean="0"/>
              <a:pPr/>
              <a:t>22-Mar-21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09E28-429F-4275-B5B3-9F7786C09D91}" type="slidenum">
              <a:rPr lang="en-US" smtClean="0"/>
              <a:pPr/>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4497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4162456B-E623-40C3-9B78-2A7A2F5FF674}" type="datetimeFigureOut">
              <a:rPr lang="en-US" smtClean="0"/>
              <a:pPr/>
              <a:t>22-Mar-21</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fld id="{88909E28-429F-4275-B5B3-9F7786C09D91}" type="slidenum">
              <a:rPr lang="en-US" smtClean="0"/>
              <a:pPr/>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5905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162456B-E623-40C3-9B78-2A7A2F5FF674}" type="datetimeFigureOut">
              <a:rPr lang="en-US" smtClean="0"/>
              <a:pPr/>
              <a:t>22-Mar-21</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88909E28-429F-4275-B5B3-9F7786C09D91}" type="slidenum">
              <a:rPr lang="en-US" smtClean="0"/>
              <a:pPr/>
              <a:t>‹#›</a:t>
            </a:fld>
            <a:endParaRPr lang="en-US"/>
          </a:p>
        </p:txBody>
      </p:sp>
    </p:spTree>
    <p:extLst>
      <p:ext uri="{BB962C8B-B14F-4D97-AF65-F5344CB8AC3E}">
        <p14:creationId xmlns:p14="http://schemas.microsoft.com/office/powerpoint/2010/main" val="130278270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geeksforgeeks.org/how-to-get-client-ip-address-using-javascript/" TargetMode="External"/><Relationship Id="rId2" Type="http://schemas.openxmlformats.org/officeDocument/2006/relationships/hyperlink" Target="https://www.wix.com/velo/forum/community-discussion/solved-block-an-ip-and-redirect-to-another-page" TargetMode="External"/><Relationship Id="rId1" Type="http://schemas.openxmlformats.org/officeDocument/2006/relationships/slideLayout" Target="../slideLayouts/slideLayout2.xml"/><Relationship Id="rId5" Type="http://schemas.openxmlformats.org/officeDocument/2006/relationships/hyperlink" Target="https://www.wpbeginner.com/wp-tutorials/how-to-block-ip-addresses-in-wordpress/" TargetMode="External"/><Relationship Id="rId4" Type="http://schemas.openxmlformats.org/officeDocument/2006/relationships/hyperlink" Target="https://ieeexplore.ieee.org/document/538512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BB01-FC80-406D-9C37-69A7A32B5164}"/>
              </a:ext>
            </a:extLst>
          </p:cNvPr>
          <p:cNvSpPr>
            <a:spLocks noGrp="1"/>
          </p:cNvSpPr>
          <p:nvPr>
            <p:ph type="title"/>
          </p:nvPr>
        </p:nvSpPr>
        <p:spPr>
          <a:xfrm>
            <a:off x="827584" y="836712"/>
            <a:ext cx="8064896" cy="1017043"/>
          </a:xfrm>
        </p:spPr>
        <p:txBody>
          <a:bodyPr>
            <a:noAutofit/>
          </a:bodyPr>
          <a:lstStyle/>
          <a:p>
            <a:r>
              <a:rPr lang="en-US" sz="3000" b="1" dirty="0">
                <a:latin typeface="Times New Roman" panose="02020603050405020304" pitchFamily="18" charset="0"/>
                <a:cs typeface="Times New Roman" panose="02020603050405020304" pitchFamily="18" charset="0"/>
              </a:rPr>
              <a:t>SECURE</a:t>
            </a:r>
            <a:r>
              <a:rPr lang="en-US" sz="3000" b="1" dirty="0"/>
              <a:t> APPLICATION FOR FISHERIES</a:t>
            </a:r>
          </a:p>
        </p:txBody>
      </p:sp>
      <p:sp>
        <p:nvSpPr>
          <p:cNvPr id="4" name="Rectangle: Rounded Corners 3">
            <a:extLst>
              <a:ext uri="{FF2B5EF4-FFF2-40B4-BE49-F238E27FC236}">
                <a16:creationId xmlns:a16="http://schemas.microsoft.com/office/drawing/2014/main" id="{6E745FEA-0605-4221-AABC-4659C5951E72}"/>
              </a:ext>
            </a:extLst>
          </p:cNvPr>
          <p:cNvSpPr/>
          <p:nvPr/>
        </p:nvSpPr>
        <p:spPr>
          <a:xfrm>
            <a:off x="344319" y="2015733"/>
            <a:ext cx="2880320"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b="1" dirty="0">
                <a:latin typeface="Times New Roman" panose="02020603050405020304" pitchFamily="18" charset="0"/>
                <a:cs typeface="Times New Roman" panose="02020603050405020304" pitchFamily="18" charset="0"/>
              </a:rPr>
              <a:t>Company Guide</a:t>
            </a:r>
            <a:r>
              <a:rPr lang="en-US" sz="1800" dirty="0">
                <a:latin typeface="Times New Roman" panose="02020603050405020304" pitchFamily="18" charset="0"/>
                <a:cs typeface="Times New Roman" panose="02020603050405020304" pitchFamily="18" charset="0"/>
              </a:rPr>
              <a:t>:                                             </a:t>
            </a:r>
          </a:p>
          <a:p>
            <a:pPr marL="0" indent="0" algn="ctr">
              <a:buNone/>
            </a:pPr>
            <a:r>
              <a:rPr lang="en-US" sz="1800" dirty="0">
                <a:latin typeface="Times New Roman" panose="02020603050405020304" pitchFamily="18" charset="0"/>
                <a:cs typeface="Times New Roman" panose="02020603050405020304" pitchFamily="18" charset="0"/>
              </a:rPr>
              <a:t>Mr. </a:t>
            </a:r>
            <a:r>
              <a:rPr lang="en-US" sz="1800" dirty="0" err="1">
                <a:latin typeface="Times New Roman" panose="02020603050405020304" pitchFamily="18" charset="0"/>
                <a:cs typeface="Times New Roman" panose="02020603050405020304" pitchFamily="18" charset="0"/>
              </a:rPr>
              <a:t>Kadiri</a:t>
            </a:r>
            <a:r>
              <a:rPr lang="en-US" sz="1800" dirty="0">
                <a:latin typeface="Times New Roman" panose="02020603050405020304" pitchFamily="18" charset="0"/>
                <a:cs typeface="Times New Roman" panose="02020603050405020304" pitchFamily="18" charset="0"/>
              </a:rPr>
              <a:t> Praveen Kumar</a:t>
            </a:r>
          </a:p>
          <a:p>
            <a:pPr marL="0" indent="0" algn="ctr">
              <a:buNone/>
            </a:pPr>
            <a:r>
              <a:rPr lang="en-US" sz="1800" dirty="0">
                <a:latin typeface="Times New Roman" panose="02020603050405020304" pitchFamily="18" charset="0"/>
                <a:cs typeface="Times New Roman" panose="02020603050405020304" pitchFamily="18" charset="0"/>
              </a:rPr>
              <a:t> CEO</a:t>
            </a:r>
          </a:p>
          <a:p>
            <a:pPr marL="0" indent="0" algn="ctr">
              <a:buNone/>
            </a:pPr>
            <a:r>
              <a:rPr lang="en-US" sz="1800" dirty="0">
                <a:latin typeface="Times New Roman" panose="02020603050405020304" pitchFamily="18" charset="0"/>
                <a:cs typeface="Times New Roman" panose="02020603050405020304" pitchFamily="18" charset="0"/>
              </a:rPr>
              <a:t>  B-AIM, </a:t>
            </a:r>
            <a:r>
              <a:rPr lang="en-US" sz="1800" dirty="0" err="1">
                <a:latin typeface="Times New Roman" panose="02020603050405020304" pitchFamily="18" charset="0"/>
                <a:cs typeface="Times New Roman" panose="02020603050405020304" pitchFamily="18" charset="0"/>
              </a:rPr>
              <a:t>vizag</a:t>
            </a:r>
            <a:r>
              <a:rPr lang="en-US" sz="1800" dirty="0">
                <a:latin typeface="Times New Roman" panose="02020603050405020304" pitchFamily="18" charset="0"/>
                <a:cs typeface="Times New Roman" panose="02020603050405020304" pitchFamily="18" charset="0"/>
              </a:rPr>
              <a:t> </a:t>
            </a:r>
            <a:endParaRPr lang="en-US" dirty="0"/>
          </a:p>
        </p:txBody>
      </p:sp>
      <p:sp>
        <p:nvSpPr>
          <p:cNvPr id="5" name="Rectangle: Rounded Corners 4">
            <a:extLst>
              <a:ext uri="{FF2B5EF4-FFF2-40B4-BE49-F238E27FC236}">
                <a16:creationId xmlns:a16="http://schemas.microsoft.com/office/drawing/2014/main" id="{2C54D060-45F7-47E2-A988-0D98131B9491}"/>
              </a:ext>
            </a:extLst>
          </p:cNvPr>
          <p:cNvSpPr/>
          <p:nvPr/>
        </p:nvSpPr>
        <p:spPr>
          <a:xfrm>
            <a:off x="395536" y="4149080"/>
            <a:ext cx="2829103"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University Guide:</a:t>
            </a:r>
          </a:p>
          <a:p>
            <a:pPr marL="0" indent="0">
              <a:buNone/>
            </a:pPr>
            <a:r>
              <a:rPr lang="en-US" sz="1800" dirty="0">
                <a:latin typeface="Times New Roman" panose="02020603050405020304" pitchFamily="18" charset="0"/>
                <a:cs typeface="Times New Roman" panose="02020603050405020304" pitchFamily="18" charset="0"/>
              </a:rPr>
              <a:t>  Mr. V. Shourie Reddy</a:t>
            </a:r>
          </a:p>
          <a:p>
            <a:pPr marL="0" indent="0">
              <a:buNone/>
            </a:pPr>
            <a:r>
              <a:rPr lang="en-US" sz="1800" dirty="0">
                <a:latin typeface="Times New Roman" panose="02020603050405020304" pitchFamily="18" charset="0"/>
                <a:cs typeface="Times New Roman" panose="02020603050405020304" pitchFamily="18" charset="0"/>
              </a:rPr>
              <a:t>   Regional Manager</a:t>
            </a:r>
          </a:p>
          <a:p>
            <a:pPr marL="0" indent="0">
              <a:buNone/>
            </a:pPr>
            <a:r>
              <a:rPr lang="en-US" sz="1800" dirty="0">
                <a:latin typeface="Times New Roman" panose="02020603050405020304" pitchFamily="18" charset="0"/>
                <a:cs typeface="Times New Roman" panose="02020603050405020304" pitchFamily="18" charset="0"/>
              </a:rPr>
              <a:t>  KL University , Vizag</a:t>
            </a:r>
          </a:p>
          <a:p>
            <a:pPr algn="ctr"/>
            <a:endParaRPr lang="en-US" dirty="0"/>
          </a:p>
        </p:txBody>
      </p:sp>
      <p:sp>
        <p:nvSpPr>
          <p:cNvPr id="6" name="Rectangle: Rounded Corners 5">
            <a:extLst>
              <a:ext uri="{FF2B5EF4-FFF2-40B4-BE49-F238E27FC236}">
                <a16:creationId xmlns:a16="http://schemas.microsoft.com/office/drawing/2014/main" id="{DD4F0A18-EC17-40FD-AD69-12766954A87D}"/>
              </a:ext>
            </a:extLst>
          </p:cNvPr>
          <p:cNvSpPr/>
          <p:nvPr/>
        </p:nvSpPr>
        <p:spPr>
          <a:xfrm>
            <a:off x="4355976" y="3190418"/>
            <a:ext cx="266429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b="1" dirty="0">
                <a:latin typeface="Times New Roman" panose="02020603050405020304" pitchFamily="18" charset="0"/>
                <a:cs typeface="Times New Roman" panose="02020603050405020304" pitchFamily="18" charset="0"/>
              </a:rPr>
              <a:t>Project By:</a:t>
            </a:r>
            <a:r>
              <a:rPr lang="en-US" sz="1800" dirty="0">
                <a:latin typeface="Times New Roman" panose="02020603050405020304" pitchFamily="18" charset="0"/>
                <a:cs typeface="Times New Roman" panose="02020603050405020304" pitchFamily="18" charset="0"/>
              </a:rPr>
              <a:t>                                                                                                                                 Jasti Bhargav</a:t>
            </a:r>
          </a:p>
          <a:p>
            <a:pPr marL="0" indent="0" algn="ctr">
              <a:buNone/>
            </a:pPr>
            <a:r>
              <a:rPr lang="en-US" sz="1800" dirty="0">
                <a:latin typeface="Times New Roman" panose="02020603050405020304" pitchFamily="18" charset="0"/>
                <a:cs typeface="Times New Roman" panose="02020603050405020304" pitchFamily="18" charset="0"/>
              </a:rPr>
              <a:t>(170030475)</a:t>
            </a:r>
            <a:endParaRPr lang="en-US" dirty="0"/>
          </a:p>
        </p:txBody>
      </p:sp>
    </p:spTree>
    <p:extLst>
      <p:ext uri="{BB962C8B-B14F-4D97-AF65-F5344CB8AC3E}">
        <p14:creationId xmlns:p14="http://schemas.microsoft.com/office/powerpoint/2010/main" val="2197878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A84C-9438-4C6B-8613-47083DEE07BE}"/>
              </a:ext>
            </a:extLst>
          </p:cNvPr>
          <p:cNvSpPr>
            <a:spLocks noGrp="1"/>
          </p:cNvSpPr>
          <p:nvPr>
            <p:ph type="title"/>
          </p:nvPr>
        </p:nvSpPr>
        <p:spPr>
          <a:xfrm>
            <a:off x="1475656" y="1340768"/>
            <a:ext cx="6552728" cy="512986"/>
          </a:xfrm>
        </p:spPr>
        <p:txBody>
          <a:bodyPr>
            <a:normAutofit/>
          </a:bodyPr>
          <a:lstStyle/>
          <a:p>
            <a:r>
              <a:rPr lang="en-US" sz="3000" dirty="0">
                <a:latin typeface="Times New Roman" panose="02020603050405020304" pitchFamily="18" charset="0"/>
                <a:cs typeface="Times New Roman" panose="02020603050405020304" pitchFamily="18" charset="0"/>
              </a:rPr>
              <a:t>Website right click blocking</a:t>
            </a:r>
          </a:p>
        </p:txBody>
      </p:sp>
      <p:pic>
        <p:nvPicPr>
          <p:cNvPr id="5" name="Picture 4" descr="A picture containing text, indoor, snack food&#10;&#10;Description automatically generated">
            <a:extLst>
              <a:ext uri="{FF2B5EF4-FFF2-40B4-BE49-F238E27FC236}">
                <a16:creationId xmlns:a16="http://schemas.microsoft.com/office/drawing/2014/main" id="{54F265E2-1ABC-452F-ADFE-47A39AC46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84" y="1988840"/>
            <a:ext cx="8460432" cy="4758993"/>
          </a:xfrm>
          <a:prstGeom prst="rect">
            <a:avLst/>
          </a:prstGeom>
        </p:spPr>
      </p:pic>
    </p:spTree>
    <p:extLst>
      <p:ext uri="{BB962C8B-B14F-4D97-AF65-F5344CB8AC3E}">
        <p14:creationId xmlns:p14="http://schemas.microsoft.com/office/powerpoint/2010/main" val="3003267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3AD-27B5-47C4-AB28-4658152AF557}"/>
              </a:ext>
            </a:extLst>
          </p:cNvPr>
          <p:cNvSpPr>
            <a:spLocks noGrp="1"/>
          </p:cNvSpPr>
          <p:nvPr>
            <p:ph type="title"/>
          </p:nvPr>
        </p:nvSpPr>
        <p:spPr>
          <a:xfrm>
            <a:off x="1443491" y="1268760"/>
            <a:ext cx="6571343" cy="584995"/>
          </a:xfrm>
        </p:spPr>
        <p:txBody>
          <a:bodyPr>
            <a:noAutofit/>
          </a:bodyPr>
          <a:lstStyle/>
          <a:p>
            <a:pPr algn="ctr"/>
            <a:r>
              <a:rPr lang="en-US" sz="3000" dirty="0">
                <a:latin typeface="Times New Roman" panose="02020603050405020304" pitchFamily="18" charset="0"/>
                <a:cs typeface="Times New Roman" panose="02020603050405020304" pitchFamily="18" charset="0"/>
              </a:rPr>
              <a:t>Website right click blocking</a:t>
            </a:r>
          </a:p>
        </p:txBody>
      </p:sp>
      <p:sp>
        <p:nvSpPr>
          <p:cNvPr id="3" name="Content Placeholder 2">
            <a:extLst>
              <a:ext uri="{FF2B5EF4-FFF2-40B4-BE49-F238E27FC236}">
                <a16:creationId xmlns:a16="http://schemas.microsoft.com/office/drawing/2014/main" id="{CFC5BFE8-EC80-471E-ACF5-D37FE464464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this module as we can see that by using ajax and </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 we can block right click in our website.</a:t>
            </a:r>
          </a:p>
          <a:p>
            <a:r>
              <a:rPr lang="en-US" dirty="0">
                <a:latin typeface="Times New Roman" panose="02020603050405020304" pitchFamily="18" charset="0"/>
                <a:cs typeface="Times New Roman" panose="02020603050405020304" pitchFamily="18" charset="0"/>
              </a:rPr>
              <a:t>The main purpose of this module is to prevent any unknown person seeing our source code.</a:t>
            </a:r>
          </a:p>
        </p:txBody>
      </p:sp>
    </p:spTree>
    <p:extLst>
      <p:ext uri="{BB962C8B-B14F-4D97-AF65-F5344CB8AC3E}">
        <p14:creationId xmlns:p14="http://schemas.microsoft.com/office/powerpoint/2010/main" val="3749570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6958-F9F0-46CA-8812-6EA8B2392C50}"/>
              </a:ext>
            </a:extLst>
          </p:cNvPr>
          <p:cNvSpPr>
            <a:spLocks noGrp="1"/>
          </p:cNvSpPr>
          <p:nvPr>
            <p:ph type="title"/>
          </p:nvPr>
        </p:nvSpPr>
        <p:spPr>
          <a:xfrm>
            <a:off x="1286328" y="1340768"/>
            <a:ext cx="6571343" cy="512987"/>
          </a:xfrm>
        </p:spPr>
        <p:txBody>
          <a:bodyPr>
            <a:noAutofit/>
          </a:bodyPr>
          <a:lstStyle/>
          <a:p>
            <a:pPr algn="ctr"/>
            <a:r>
              <a:rPr lang="en-US" sz="3000" dirty="0">
                <a:latin typeface="Times New Roman" panose="02020603050405020304" pitchFamily="18" charset="0"/>
                <a:cs typeface="Times New Roman" panose="02020603050405020304" pitchFamily="18" charset="0"/>
              </a:rPr>
              <a:t>Signup/login module</a:t>
            </a:r>
          </a:p>
        </p:txBody>
      </p:sp>
      <p:pic>
        <p:nvPicPr>
          <p:cNvPr id="4" name="Picture 3" descr="A screenshot of a menu&#10;&#10;Description automatically generated with low confidence">
            <a:extLst>
              <a:ext uri="{FF2B5EF4-FFF2-40B4-BE49-F238E27FC236}">
                <a16:creationId xmlns:a16="http://schemas.microsoft.com/office/drawing/2014/main" id="{6881C683-BCA4-4D4A-950A-4E9B375E7C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856" y="1988840"/>
            <a:ext cx="7164288" cy="4029912"/>
          </a:xfrm>
          <a:prstGeom prst="rect">
            <a:avLst/>
          </a:prstGeom>
        </p:spPr>
      </p:pic>
    </p:spTree>
    <p:extLst>
      <p:ext uri="{BB962C8B-B14F-4D97-AF65-F5344CB8AC3E}">
        <p14:creationId xmlns:p14="http://schemas.microsoft.com/office/powerpoint/2010/main" val="1181118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3189-638F-407A-9793-ED9AA723A2D4}"/>
              </a:ext>
            </a:extLst>
          </p:cNvPr>
          <p:cNvSpPr>
            <a:spLocks noGrp="1"/>
          </p:cNvSpPr>
          <p:nvPr>
            <p:ph type="title"/>
          </p:nvPr>
        </p:nvSpPr>
        <p:spPr>
          <a:xfrm>
            <a:off x="1286328" y="1268760"/>
            <a:ext cx="6571343" cy="512987"/>
          </a:xfrm>
        </p:spPr>
        <p:txBody>
          <a:bodyPr>
            <a:noAutofit/>
          </a:bodyPr>
          <a:lstStyle/>
          <a:p>
            <a:pPr algn="ctr"/>
            <a:r>
              <a:rPr lang="en-US" sz="3000" dirty="0">
                <a:latin typeface="Times New Roman" panose="02020603050405020304" pitchFamily="18" charset="0"/>
                <a:cs typeface="Times New Roman" panose="02020603050405020304" pitchFamily="18" charset="0"/>
              </a:rPr>
              <a:t>Signup/login module</a:t>
            </a:r>
          </a:p>
        </p:txBody>
      </p:sp>
      <p:sp>
        <p:nvSpPr>
          <p:cNvPr id="3" name="Content Placeholder 2">
            <a:extLst>
              <a:ext uri="{FF2B5EF4-FFF2-40B4-BE49-F238E27FC236}">
                <a16:creationId xmlns:a16="http://schemas.microsoft.com/office/drawing/2014/main" id="{B3C6E459-C162-4A1B-8CC6-E49B8DEB7A7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This module will help us in gathering user information.</a:t>
            </a:r>
          </a:p>
          <a:p>
            <a:r>
              <a:rPr lang="en-US" dirty="0">
                <a:latin typeface="Times New Roman" panose="02020603050405020304" pitchFamily="18" charset="0"/>
                <a:cs typeface="Times New Roman" panose="02020603050405020304" pitchFamily="18" charset="0"/>
              </a:rPr>
              <a:t>Not only that we can relate their order in their particular group so that we can clearly track their order.</a:t>
            </a:r>
          </a:p>
        </p:txBody>
      </p:sp>
    </p:spTree>
    <p:extLst>
      <p:ext uri="{BB962C8B-B14F-4D97-AF65-F5344CB8AC3E}">
        <p14:creationId xmlns:p14="http://schemas.microsoft.com/office/powerpoint/2010/main" val="579361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2A02-E74A-408F-ACF9-996BCE31AF4A}"/>
              </a:ext>
            </a:extLst>
          </p:cNvPr>
          <p:cNvSpPr>
            <a:spLocks noGrp="1"/>
          </p:cNvSpPr>
          <p:nvPr>
            <p:ph type="title"/>
          </p:nvPr>
        </p:nvSpPr>
        <p:spPr>
          <a:xfrm>
            <a:off x="1286328" y="1340768"/>
            <a:ext cx="6571343" cy="512987"/>
          </a:xfrm>
        </p:spPr>
        <p:txBody>
          <a:bodyPr>
            <a:noAutofit/>
          </a:bodyPr>
          <a:lstStyle/>
          <a:p>
            <a:pPr algn="ctr"/>
            <a:r>
              <a:rPr lang="en-US" sz="3000" dirty="0">
                <a:latin typeface="Times New Roman" panose="02020603050405020304" pitchFamily="18" charset="0"/>
                <a:cs typeface="Times New Roman" panose="02020603050405020304" pitchFamily="18" charset="0"/>
              </a:rPr>
              <a:t>Member module</a:t>
            </a:r>
          </a:p>
        </p:txBody>
      </p:sp>
      <p:pic>
        <p:nvPicPr>
          <p:cNvPr id="4" name="Picture 3" descr="A screenshot of a computer&#10;&#10;Description automatically generated">
            <a:extLst>
              <a:ext uri="{FF2B5EF4-FFF2-40B4-BE49-F238E27FC236}">
                <a16:creationId xmlns:a16="http://schemas.microsoft.com/office/drawing/2014/main" id="{58CC88AC-4F78-464B-A0C0-7BCB6B620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852" y="1988840"/>
            <a:ext cx="7236296" cy="4070417"/>
          </a:xfrm>
          <a:prstGeom prst="rect">
            <a:avLst/>
          </a:prstGeom>
        </p:spPr>
      </p:pic>
    </p:spTree>
    <p:extLst>
      <p:ext uri="{BB962C8B-B14F-4D97-AF65-F5344CB8AC3E}">
        <p14:creationId xmlns:p14="http://schemas.microsoft.com/office/powerpoint/2010/main" val="89305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79BF-C5E8-4E6B-B8A3-D6F8FA9B4A58}"/>
              </a:ext>
            </a:extLst>
          </p:cNvPr>
          <p:cNvSpPr>
            <a:spLocks noGrp="1"/>
          </p:cNvSpPr>
          <p:nvPr>
            <p:ph type="title"/>
          </p:nvPr>
        </p:nvSpPr>
        <p:spPr>
          <a:xfrm>
            <a:off x="1286328" y="1268760"/>
            <a:ext cx="6571343" cy="584995"/>
          </a:xfrm>
        </p:spPr>
        <p:txBody>
          <a:bodyPr>
            <a:normAutofit/>
          </a:bodyPr>
          <a:lstStyle/>
          <a:p>
            <a:pPr algn="ctr"/>
            <a:r>
              <a:rPr lang="en-US" sz="3000" dirty="0">
                <a:latin typeface="Times New Roman" panose="02020603050405020304" pitchFamily="18" charset="0"/>
                <a:cs typeface="Times New Roman" panose="02020603050405020304" pitchFamily="18" charset="0"/>
              </a:rPr>
              <a:t>Member module</a:t>
            </a:r>
          </a:p>
        </p:txBody>
      </p:sp>
      <p:sp>
        <p:nvSpPr>
          <p:cNvPr id="3" name="Content Placeholder 2">
            <a:extLst>
              <a:ext uri="{FF2B5EF4-FFF2-40B4-BE49-F238E27FC236}">
                <a16:creationId xmlns:a16="http://schemas.microsoft.com/office/drawing/2014/main" id="{D9080F55-9586-46AD-B2F7-728CB1C2895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this module we will be able to see each member personal information.</a:t>
            </a:r>
          </a:p>
          <a:p>
            <a:r>
              <a:rPr lang="en-US" dirty="0">
                <a:latin typeface="Times New Roman" panose="02020603050405020304" pitchFamily="18" charset="0"/>
                <a:cs typeface="Times New Roman" panose="02020603050405020304" pitchFamily="18" charset="0"/>
              </a:rPr>
              <a:t>Not only that we can even update that information in that module not only that we can even track addresses, orders and many more until we are satisfied.</a:t>
            </a:r>
          </a:p>
        </p:txBody>
      </p:sp>
    </p:spTree>
    <p:extLst>
      <p:ext uri="{BB962C8B-B14F-4D97-AF65-F5344CB8AC3E}">
        <p14:creationId xmlns:p14="http://schemas.microsoft.com/office/powerpoint/2010/main" val="2192742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37259-C2FF-4E30-9837-FA1F735A11EB}"/>
              </a:ext>
            </a:extLst>
          </p:cNvPr>
          <p:cNvSpPr>
            <a:spLocks noGrp="1"/>
          </p:cNvSpPr>
          <p:nvPr>
            <p:ph type="title"/>
          </p:nvPr>
        </p:nvSpPr>
        <p:spPr>
          <a:xfrm>
            <a:off x="1448092" y="1340768"/>
            <a:ext cx="6571343" cy="512987"/>
          </a:xfrm>
        </p:spPr>
        <p:txBody>
          <a:bodyPr>
            <a:noAutofit/>
          </a:bodyPr>
          <a:lstStyle/>
          <a:p>
            <a:pPr algn="ctr"/>
            <a:r>
              <a:rPr lang="en-US" sz="3000" dirty="0">
                <a:latin typeface="Times New Roman" panose="02020603050405020304" pitchFamily="18" charset="0"/>
                <a:cs typeface="Times New Roman" panose="02020603050405020304" pitchFamily="18" charset="0"/>
              </a:rPr>
              <a:t>Analytics</a:t>
            </a:r>
          </a:p>
        </p:txBody>
      </p:sp>
      <p:pic>
        <p:nvPicPr>
          <p:cNvPr id="4" name="Picture 3" descr="A screenshot of a computer&#10;&#10;Description automatically generated with medium confidence">
            <a:extLst>
              <a:ext uri="{FF2B5EF4-FFF2-40B4-BE49-F238E27FC236}">
                <a16:creationId xmlns:a16="http://schemas.microsoft.com/office/drawing/2014/main" id="{C661308F-4523-45A9-AFCC-EC4A330F5B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2060848"/>
            <a:ext cx="6804248" cy="3827390"/>
          </a:xfrm>
          <a:prstGeom prst="rect">
            <a:avLst/>
          </a:prstGeom>
        </p:spPr>
      </p:pic>
    </p:spTree>
    <p:extLst>
      <p:ext uri="{BB962C8B-B14F-4D97-AF65-F5344CB8AC3E}">
        <p14:creationId xmlns:p14="http://schemas.microsoft.com/office/powerpoint/2010/main" val="1104432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CBC9C-3049-4978-B002-B4522678FC35}"/>
              </a:ext>
            </a:extLst>
          </p:cNvPr>
          <p:cNvSpPr>
            <a:spLocks noGrp="1"/>
          </p:cNvSpPr>
          <p:nvPr>
            <p:ph type="title"/>
          </p:nvPr>
        </p:nvSpPr>
        <p:spPr>
          <a:xfrm>
            <a:off x="1286328" y="1268760"/>
            <a:ext cx="6571343" cy="584995"/>
          </a:xfrm>
        </p:spPr>
        <p:txBody>
          <a:bodyPr>
            <a:normAutofit/>
          </a:bodyPr>
          <a:lstStyle/>
          <a:p>
            <a:pPr algn="ctr"/>
            <a:r>
              <a:rPr lang="en-US" sz="3000" dirty="0">
                <a:latin typeface="Times New Roman" panose="02020603050405020304" pitchFamily="18" charset="0"/>
                <a:cs typeface="Times New Roman" panose="02020603050405020304" pitchFamily="18" charset="0"/>
              </a:rPr>
              <a:t>analytics</a:t>
            </a:r>
          </a:p>
        </p:txBody>
      </p:sp>
      <p:sp>
        <p:nvSpPr>
          <p:cNvPr id="3" name="Content Placeholder 2">
            <a:extLst>
              <a:ext uri="{FF2B5EF4-FFF2-40B4-BE49-F238E27FC236}">
                <a16:creationId xmlns:a16="http://schemas.microsoft.com/office/drawing/2014/main" id="{25E9BBBC-1A68-4369-8400-4B09F5603DBA}"/>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As we can see above this module will be really helpful in </a:t>
            </a:r>
            <a:r>
              <a:rPr lang="en-US" dirty="0" err="1">
                <a:latin typeface="Times New Roman" panose="02020603050405020304" pitchFamily="18" charset="0"/>
                <a:cs typeface="Times New Roman" panose="02020603050405020304" pitchFamily="18" charset="0"/>
              </a:rPr>
              <a:t>realtime</a:t>
            </a:r>
            <a:r>
              <a:rPr lang="en-US" dirty="0">
                <a:latin typeface="Times New Roman" panose="02020603050405020304" pitchFamily="18" charset="0"/>
                <a:cs typeface="Times New Roman" panose="02020603050405020304" pitchFamily="18" charset="0"/>
              </a:rPr>
              <a:t> because when we run our website in </a:t>
            </a:r>
            <a:r>
              <a:rPr lang="en-US" dirty="0" err="1">
                <a:latin typeface="Times New Roman" panose="02020603050405020304" pitchFamily="18" charset="0"/>
                <a:cs typeface="Times New Roman" panose="02020603050405020304" pitchFamily="18" charset="0"/>
              </a:rPr>
              <a:t>realtime</a:t>
            </a:r>
            <a:r>
              <a:rPr lang="en-US" dirty="0">
                <a:latin typeface="Times New Roman" panose="02020603050405020304" pitchFamily="18" charset="0"/>
                <a:cs typeface="Times New Roman" panose="02020603050405020304" pitchFamily="18" charset="0"/>
              </a:rPr>
              <a:t> then we can get visitor analytics from here</a:t>
            </a:r>
          </a:p>
          <a:p>
            <a:r>
              <a:rPr lang="en-US" dirty="0">
                <a:latin typeface="Times New Roman" panose="02020603050405020304" pitchFamily="18" charset="0"/>
                <a:cs typeface="Times New Roman" panose="02020603050405020304" pitchFamily="18" charset="0"/>
              </a:rPr>
              <a:t>We can get the location , </a:t>
            </a:r>
            <a:r>
              <a:rPr lang="en-US" dirty="0" err="1">
                <a:latin typeface="Times New Roman" panose="02020603050405020304" pitchFamily="18" charset="0"/>
                <a:cs typeface="Times New Roman" panose="02020603050405020304" pitchFamily="18" charset="0"/>
              </a:rPr>
              <a:t>ip</a:t>
            </a:r>
            <a:r>
              <a:rPr lang="en-US" dirty="0">
                <a:latin typeface="Times New Roman" panose="02020603050405020304" pitchFamily="18" charset="0"/>
                <a:cs typeface="Times New Roman" panose="02020603050405020304" pitchFamily="18" charset="0"/>
              </a:rPr>
              <a:t> address of each user by using that we can gather more information about them</a:t>
            </a:r>
          </a:p>
        </p:txBody>
      </p:sp>
    </p:spTree>
    <p:extLst>
      <p:ext uri="{BB962C8B-B14F-4D97-AF65-F5344CB8AC3E}">
        <p14:creationId xmlns:p14="http://schemas.microsoft.com/office/powerpoint/2010/main" val="1258572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CC15-9C5C-433D-8E1C-92EAB3FC9F8F}"/>
              </a:ext>
            </a:extLst>
          </p:cNvPr>
          <p:cNvSpPr>
            <a:spLocks noGrp="1"/>
          </p:cNvSpPr>
          <p:nvPr>
            <p:ph type="title"/>
          </p:nvPr>
        </p:nvSpPr>
        <p:spPr>
          <a:xfrm>
            <a:off x="1443491" y="1340768"/>
            <a:ext cx="6571343" cy="512987"/>
          </a:xfrm>
        </p:spPr>
        <p:txBody>
          <a:bodyPr>
            <a:noAutofit/>
          </a:bodyPr>
          <a:lstStyle/>
          <a:p>
            <a:r>
              <a:rPr lang="en-US" sz="3000" dirty="0">
                <a:latin typeface="Times New Roman" panose="02020603050405020304" pitchFamily="18" charset="0"/>
                <a:cs typeface="Times New Roman" panose="02020603050405020304" pitchFamily="18" charset="0"/>
              </a:rPr>
              <a:t>Site members and blocking</a:t>
            </a:r>
          </a:p>
        </p:txBody>
      </p:sp>
      <p:pic>
        <p:nvPicPr>
          <p:cNvPr id="4" name="Picture 3" descr="A screenshot of a computer&#10;&#10;Description automatically generated">
            <a:extLst>
              <a:ext uri="{FF2B5EF4-FFF2-40B4-BE49-F238E27FC236}">
                <a16:creationId xmlns:a16="http://schemas.microsoft.com/office/drawing/2014/main" id="{1ECA2B13-E897-4E52-9360-D3964585C0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907" y="2060848"/>
            <a:ext cx="7700509" cy="3939902"/>
          </a:xfrm>
          <a:prstGeom prst="rect">
            <a:avLst/>
          </a:prstGeom>
        </p:spPr>
      </p:pic>
    </p:spTree>
    <p:extLst>
      <p:ext uri="{BB962C8B-B14F-4D97-AF65-F5344CB8AC3E}">
        <p14:creationId xmlns:p14="http://schemas.microsoft.com/office/powerpoint/2010/main" val="2941498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C9669-F9AD-4B08-AC35-B51AE820FA8A}"/>
              </a:ext>
            </a:extLst>
          </p:cNvPr>
          <p:cNvSpPr>
            <a:spLocks noGrp="1"/>
          </p:cNvSpPr>
          <p:nvPr>
            <p:ph type="title"/>
          </p:nvPr>
        </p:nvSpPr>
        <p:spPr>
          <a:xfrm>
            <a:off x="1443491" y="1268760"/>
            <a:ext cx="6571343" cy="584995"/>
          </a:xfrm>
        </p:spPr>
        <p:txBody>
          <a:bodyPr>
            <a:normAutofit/>
          </a:bodyPr>
          <a:lstStyle/>
          <a:p>
            <a:pPr algn="ctr"/>
            <a:r>
              <a:rPr lang="en-US" sz="3000" dirty="0">
                <a:latin typeface="Times New Roman" panose="02020603050405020304" pitchFamily="18" charset="0"/>
                <a:cs typeface="Times New Roman" panose="02020603050405020304" pitchFamily="18" charset="0"/>
              </a:rPr>
              <a:t>Site members and blocking</a:t>
            </a:r>
          </a:p>
        </p:txBody>
      </p:sp>
      <p:sp>
        <p:nvSpPr>
          <p:cNvPr id="3" name="Content Placeholder 2">
            <a:extLst>
              <a:ext uri="{FF2B5EF4-FFF2-40B4-BE49-F238E27FC236}">
                <a16:creationId xmlns:a16="http://schemas.microsoft.com/office/drawing/2014/main" id="{B4988ED5-A9DC-4307-82AD-FF6C89FB4F9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As we can see from above any user who signup in our website will appear in </a:t>
            </a:r>
            <a:r>
              <a:rPr lang="en-US" dirty="0" err="1">
                <a:latin typeface="Times New Roman" panose="02020603050405020304" pitchFamily="18" charset="0"/>
                <a:cs typeface="Times New Roman" panose="02020603050405020304" pitchFamily="18" charset="0"/>
              </a:rPr>
              <a:t>sitemembers</a:t>
            </a:r>
            <a:r>
              <a:rPr lang="en-US" dirty="0">
                <a:latin typeface="Times New Roman" panose="02020603050405020304" pitchFamily="18" charset="0"/>
                <a:cs typeface="Times New Roman" panose="02020603050405020304" pitchFamily="18" charset="0"/>
              </a:rPr>
              <a:t> page then we will be able to block them</a:t>
            </a:r>
          </a:p>
          <a:p>
            <a:r>
              <a:rPr lang="en-US" dirty="0">
                <a:latin typeface="Times New Roman" panose="02020603050405020304" pitchFamily="18" charset="0"/>
                <a:cs typeface="Times New Roman" panose="02020603050405020304" pitchFamily="18" charset="0"/>
              </a:rPr>
              <a:t>We can even unblock them by going to blocked members page</a:t>
            </a:r>
          </a:p>
        </p:txBody>
      </p:sp>
    </p:spTree>
    <p:extLst>
      <p:ext uri="{BB962C8B-B14F-4D97-AF65-F5344CB8AC3E}">
        <p14:creationId xmlns:p14="http://schemas.microsoft.com/office/powerpoint/2010/main" val="68407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AFA83-E011-CD4E-B981-96173F4C9B72}"/>
              </a:ext>
            </a:extLst>
          </p:cNvPr>
          <p:cNvSpPr>
            <a:spLocks noGrp="1"/>
          </p:cNvSpPr>
          <p:nvPr>
            <p:ph type="title"/>
          </p:nvPr>
        </p:nvSpPr>
        <p:spPr>
          <a:xfrm>
            <a:off x="1443491" y="1391654"/>
            <a:ext cx="6571343" cy="524617"/>
          </a:xfrm>
        </p:spPr>
        <p:txBody>
          <a:bodyPr>
            <a:normAutofit fontScale="90000"/>
          </a:bodyPr>
          <a:lstStyle/>
          <a:p>
            <a:pPr algn="ctr"/>
            <a:r>
              <a:rPr lang="en-US" sz="3300" dirty="0">
                <a:latin typeface="Times New Roman" panose="02020603050405020304" pitchFamily="18" charset="0"/>
                <a:cs typeface="Times New Roman" panose="02020603050405020304" pitchFamily="18" charset="0"/>
              </a:rPr>
              <a:t>Abstract</a:t>
            </a:r>
            <a:endParaRPr lang="en-US" dirty="0"/>
          </a:p>
        </p:txBody>
      </p:sp>
      <p:sp>
        <p:nvSpPr>
          <p:cNvPr id="3" name="Content Placeholder 2">
            <a:extLst>
              <a:ext uri="{FF2B5EF4-FFF2-40B4-BE49-F238E27FC236}">
                <a16:creationId xmlns:a16="http://schemas.microsoft.com/office/drawing/2014/main" id="{67EAA611-F97F-CF4F-8FB7-B0AACE9A9DD1}"/>
              </a:ext>
            </a:extLst>
          </p:cNvPr>
          <p:cNvSpPr>
            <a:spLocks noGrp="1"/>
          </p:cNvSpPr>
          <p:nvPr>
            <p:ph idx="1"/>
          </p:nvPr>
        </p:nvSpPr>
        <p:spPr/>
        <p:txBody>
          <a:bodyPr>
            <a:normAutofit fontScale="92500" lnSpcReduction="10000"/>
          </a:bodyPr>
          <a:lstStyle/>
          <a:p>
            <a:pPr marL="0" marR="0" indent="0" algn="just">
              <a:spcBef>
                <a:spcPts val="290"/>
              </a:spcBef>
              <a:spcAft>
                <a:spcPts val="0"/>
              </a:spcAft>
              <a:buNone/>
            </a:pPr>
            <a:r>
              <a:rPr lang="en-US" sz="1800" dirty="0">
                <a:effectLst/>
                <a:latin typeface="Times New Roman" panose="02020603050405020304" pitchFamily="18" charset="0"/>
                <a:ea typeface="Times New Roman" panose="02020603050405020304" pitchFamily="18" charset="0"/>
              </a:rPr>
              <a:t>In view of the security uncertainty in internet This module is designed in such a way that it should provide security to not only to website but also to the source code of website. Here in this project we are going to create a website and provide security for that we are going to create a login/signup module which will collect user data and store it in website members data. Then we will create individual member module to keep track of orders, addresses and we can even update our personal info. Then keep track of </a:t>
            </a:r>
            <a:r>
              <a:rPr lang="en-US" sz="1800" dirty="0" err="1">
                <a:effectLst/>
                <a:latin typeface="Times New Roman" panose="02020603050405020304" pitchFamily="18" charset="0"/>
                <a:ea typeface="Times New Roman" panose="02020603050405020304" pitchFamily="18" charset="0"/>
              </a:rPr>
              <a:t>ip</a:t>
            </a:r>
            <a:r>
              <a:rPr lang="en-US" sz="1800" dirty="0">
                <a:effectLst/>
                <a:latin typeface="Times New Roman" panose="02020603050405020304" pitchFamily="18" charset="0"/>
                <a:ea typeface="Times New Roman" panose="02020603050405020304" pitchFamily="18" charset="0"/>
              </a:rPr>
              <a:t> addresses we will create a analytics page which is only available to admin to get </a:t>
            </a:r>
            <a:r>
              <a:rPr lang="en-US" sz="1800" dirty="0" err="1">
                <a:effectLst/>
                <a:latin typeface="Times New Roman" panose="02020603050405020304" pitchFamily="18" charset="0"/>
                <a:ea typeface="Times New Roman" panose="02020603050405020304" pitchFamily="18" charset="0"/>
              </a:rPr>
              <a:t>ip</a:t>
            </a:r>
            <a:r>
              <a:rPr lang="en-US" sz="1800" dirty="0">
                <a:effectLst/>
                <a:latin typeface="Times New Roman" panose="02020603050405020304" pitchFamily="18" charset="0"/>
                <a:ea typeface="Times New Roman" panose="02020603050405020304" pitchFamily="18" charset="0"/>
              </a:rPr>
              <a:t> address of user and their location and we can even get a monthly report. Finally to stop copying of data and source code we will block right click.</a:t>
            </a:r>
          </a:p>
          <a:p>
            <a:pPr marL="0" indent="0">
              <a:buNone/>
            </a:pPr>
            <a:endParaRPr lang="en-US" dirty="0"/>
          </a:p>
        </p:txBody>
      </p:sp>
    </p:spTree>
    <p:extLst>
      <p:ext uri="{BB962C8B-B14F-4D97-AF65-F5344CB8AC3E}">
        <p14:creationId xmlns:p14="http://schemas.microsoft.com/office/powerpoint/2010/main" val="2523950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C85B7-E55C-4125-89A7-186A02727026}"/>
              </a:ext>
            </a:extLst>
          </p:cNvPr>
          <p:cNvSpPr>
            <a:spLocks noGrp="1"/>
          </p:cNvSpPr>
          <p:nvPr>
            <p:ph type="title"/>
          </p:nvPr>
        </p:nvSpPr>
        <p:spPr>
          <a:xfrm>
            <a:off x="1443491" y="1412776"/>
            <a:ext cx="6571343" cy="440979"/>
          </a:xfrm>
        </p:spPr>
        <p:txBody>
          <a:bodyPr>
            <a:noAutofit/>
          </a:bodyPr>
          <a:lstStyle/>
          <a:p>
            <a:pPr algn="ctr"/>
            <a:r>
              <a:rPr lang="en-US" sz="3000" dirty="0">
                <a:latin typeface="Times New Roman" panose="02020603050405020304" pitchFamily="18" charset="0"/>
                <a:cs typeface="Times New Roman" panose="02020603050405020304" pitchFamily="18" charset="0"/>
              </a:rPr>
              <a:t>IP Based blocking</a:t>
            </a:r>
          </a:p>
        </p:txBody>
      </p:sp>
      <p:pic>
        <p:nvPicPr>
          <p:cNvPr id="5" name="Content Placeholder 4">
            <a:extLst>
              <a:ext uri="{FF2B5EF4-FFF2-40B4-BE49-F238E27FC236}">
                <a16:creationId xmlns:a16="http://schemas.microsoft.com/office/drawing/2014/main" id="{5774FD80-316C-4E2E-A40D-65B78B596B8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2016124"/>
            <a:ext cx="7848872" cy="4037355"/>
          </a:xfrm>
        </p:spPr>
      </p:pic>
    </p:spTree>
    <p:extLst>
      <p:ext uri="{BB962C8B-B14F-4D97-AF65-F5344CB8AC3E}">
        <p14:creationId xmlns:p14="http://schemas.microsoft.com/office/powerpoint/2010/main" val="2423776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A430-9D1E-4126-AEC4-CA82227F08F8}"/>
              </a:ext>
            </a:extLst>
          </p:cNvPr>
          <p:cNvSpPr>
            <a:spLocks noGrp="1"/>
          </p:cNvSpPr>
          <p:nvPr>
            <p:ph type="title"/>
          </p:nvPr>
        </p:nvSpPr>
        <p:spPr>
          <a:xfrm>
            <a:off x="1443491" y="1391654"/>
            <a:ext cx="6571343" cy="462101"/>
          </a:xfrm>
        </p:spPr>
        <p:txBody>
          <a:bodyPr>
            <a:noAutofit/>
          </a:bodyPr>
          <a:lstStyle/>
          <a:p>
            <a:pPr algn="ctr"/>
            <a:r>
              <a:rPr lang="en-US" sz="3000" dirty="0">
                <a:latin typeface="Times New Roman" panose="02020603050405020304" pitchFamily="18" charset="0"/>
                <a:cs typeface="Times New Roman" panose="02020603050405020304" pitchFamily="18" charset="0"/>
              </a:rPr>
              <a:t>Geo Blocking</a:t>
            </a:r>
          </a:p>
        </p:txBody>
      </p:sp>
      <p:pic>
        <p:nvPicPr>
          <p:cNvPr id="5" name="Content Placeholder 4">
            <a:extLst>
              <a:ext uri="{FF2B5EF4-FFF2-40B4-BE49-F238E27FC236}">
                <a16:creationId xmlns:a16="http://schemas.microsoft.com/office/drawing/2014/main" id="{FC176746-4B37-4D87-96DA-6F66DDB1504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3568" y="2016124"/>
            <a:ext cx="7776864" cy="4005163"/>
          </a:xfrm>
        </p:spPr>
      </p:pic>
    </p:spTree>
    <p:extLst>
      <p:ext uri="{BB962C8B-B14F-4D97-AF65-F5344CB8AC3E}">
        <p14:creationId xmlns:p14="http://schemas.microsoft.com/office/powerpoint/2010/main" val="3130850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56F1-76BF-45EA-BEED-8D8A75FC0F15}"/>
              </a:ext>
            </a:extLst>
          </p:cNvPr>
          <p:cNvSpPr>
            <a:spLocks noGrp="1"/>
          </p:cNvSpPr>
          <p:nvPr>
            <p:ph type="title"/>
          </p:nvPr>
        </p:nvSpPr>
        <p:spPr>
          <a:xfrm>
            <a:off x="1443491" y="1391654"/>
            <a:ext cx="6571343" cy="462101"/>
          </a:xfrm>
        </p:spPr>
        <p:txBody>
          <a:bodyPr>
            <a:noAutofit/>
          </a:bodyPr>
          <a:lstStyle/>
          <a:p>
            <a:pPr algn="ctr"/>
            <a:r>
              <a:rPr lang="en-US" sz="30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832B0EFB-3BA1-4782-9E92-8518E337FB9D}"/>
              </a:ext>
            </a:extLst>
          </p:cNvPr>
          <p:cNvSpPr>
            <a:spLocks noGrp="1"/>
          </p:cNvSpPr>
          <p:nvPr>
            <p:ph idx="1"/>
          </p:nvPr>
        </p:nvSpPr>
        <p:spPr/>
        <p:txBody>
          <a:bodyPr/>
          <a:lstStyle/>
          <a:p>
            <a:r>
              <a:rPr lang="en-US" dirty="0">
                <a:effectLst/>
                <a:latin typeface="Times New Roman" panose="02020603050405020304" pitchFamily="18" charset="0"/>
                <a:ea typeface="Times New Roman" panose="02020603050405020304" pitchFamily="18" charset="0"/>
              </a:rPr>
              <a:t>Websites are being used in many sectors now a days, by connecting to different domain we can get our security and not only that we can even provide security by blocking the right click and getting user information helps us in identifying them quick and not only that for the security purpose of websites it should contain analytics report which consists of ip addresses of user and their location this helps us in getting accurate information about user.</a:t>
            </a:r>
          </a:p>
          <a:p>
            <a:pPr marL="0" indent="0">
              <a:buNone/>
            </a:pPr>
            <a:endParaRPr lang="en-US" dirty="0"/>
          </a:p>
        </p:txBody>
      </p:sp>
    </p:spTree>
    <p:extLst>
      <p:ext uri="{BB962C8B-B14F-4D97-AF65-F5344CB8AC3E}">
        <p14:creationId xmlns:p14="http://schemas.microsoft.com/office/powerpoint/2010/main" val="3342096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3C00-BB10-447A-888C-F2DDB4970C67}"/>
              </a:ext>
            </a:extLst>
          </p:cNvPr>
          <p:cNvSpPr>
            <a:spLocks noGrp="1"/>
          </p:cNvSpPr>
          <p:nvPr>
            <p:ph type="title"/>
          </p:nvPr>
        </p:nvSpPr>
        <p:spPr>
          <a:xfrm>
            <a:off x="1100906" y="1196752"/>
            <a:ext cx="6959074" cy="532740"/>
          </a:xfrm>
        </p:spPr>
        <p:txBody>
          <a:bodyPr>
            <a:noAutofit/>
          </a:bodyPr>
          <a:lstStyle/>
          <a:p>
            <a:pPr algn="ctr"/>
            <a:r>
              <a:rPr lang="en-US" sz="30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1DC9C91-8472-4E59-9031-1B50602718FB}"/>
              </a:ext>
            </a:extLst>
          </p:cNvPr>
          <p:cNvSpPr>
            <a:spLocks noGrp="1"/>
          </p:cNvSpPr>
          <p:nvPr>
            <p:ph idx="1"/>
          </p:nvPr>
        </p:nvSpPr>
        <p:spPr>
          <a:xfrm>
            <a:off x="1187624" y="2060848"/>
            <a:ext cx="6959074" cy="4095694"/>
          </a:xfrm>
        </p:spPr>
        <p:txBody>
          <a:bodyPr anchor="t">
            <a:normAutofit/>
          </a:bodyPr>
          <a:lstStyle/>
          <a:p>
            <a:r>
              <a:rPr lang="en-US" dirty="0">
                <a:hlinkClick r:id="rId2"/>
              </a:rPr>
              <a:t>https://www.wix.com/velo/forum/community-discussion/solved-block-an-ip-and-redirect-to-another-page</a:t>
            </a:r>
            <a:endParaRPr lang="en-US" dirty="0"/>
          </a:p>
          <a:p>
            <a:r>
              <a:rPr lang="en-US" dirty="0">
                <a:hlinkClick r:id="rId3"/>
              </a:rPr>
              <a:t>https://www.geeksforgeeks.org/how-to-get-client-ip-address-using-javascript/</a:t>
            </a:r>
            <a:endParaRPr lang="en-US" dirty="0"/>
          </a:p>
          <a:p>
            <a:r>
              <a:rPr lang="en-US" dirty="0">
                <a:hlinkClick r:id="rId4"/>
              </a:rPr>
              <a:t>https://ieeexplore.ieee.org/document/5385128</a:t>
            </a:r>
            <a:endParaRPr lang="en-US" dirty="0"/>
          </a:p>
          <a:p>
            <a:r>
              <a:rPr lang="en-US" dirty="0">
                <a:hlinkClick r:id="rId5"/>
              </a:rPr>
              <a:t>https://www.wpbeginner.com/wp-tutorials/how-to-block-ip-addresses-in-wordpress/</a:t>
            </a:r>
            <a:endParaRPr lang="en-US" dirty="0"/>
          </a:p>
          <a:p>
            <a:pPr marL="0" indent="0">
              <a:buNone/>
            </a:pPr>
            <a:endParaRPr lang="en-US" dirty="0"/>
          </a:p>
          <a:p>
            <a:endParaRPr lang="en-US" dirty="0"/>
          </a:p>
        </p:txBody>
      </p:sp>
    </p:spTree>
    <p:extLst>
      <p:ext uri="{BB962C8B-B14F-4D97-AF65-F5344CB8AC3E}">
        <p14:creationId xmlns:p14="http://schemas.microsoft.com/office/powerpoint/2010/main" val="743633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60A37-35E4-4898-BFEB-18F5C73F3AB4}"/>
              </a:ext>
            </a:extLst>
          </p:cNvPr>
          <p:cNvSpPr>
            <a:spLocks noGrp="1"/>
          </p:cNvSpPr>
          <p:nvPr>
            <p:ph type="title"/>
          </p:nvPr>
        </p:nvSpPr>
        <p:spPr>
          <a:xfrm>
            <a:off x="1443491" y="1391654"/>
            <a:ext cx="6571343" cy="462101"/>
          </a:xfrm>
        </p:spPr>
        <p:txBody>
          <a:bodyPr>
            <a:noAutofit/>
          </a:bodyPr>
          <a:lstStyle/>
          <a:p>
            <a:pPr algn="ctr"/>
            <a:r>
              <a:rPr lang="en-US" sz="3000" dirty="0">
                <a:latin typeface="Times New Roman" panose="02020603050405020304" pitchFamily="18" charset="0"/>
                <a:cs typeface="Times New Roman" panose="02020603050405020304" pitchFamily="18" charset="0"/>
              </a:rPr>
              <a:t>Learning outcome</a:t>
            </a:r>
          </a:p>
        </p:txBody>
      </p:sp>
      <p:sp>
        <p:nvSpPr>
          <p:cNvPr id="3" name="Content Placeholder 2">
            <a:extLst>
              <a:ext uri="{FF2B5EF4-FFF2-40B4-BE49-F238E27FC236}">
                <a16:creationId xmlns:a16="http://schemas.microsoft.com/office/drawing/2014/main" id="{C39450CE-BFFE-4525-9EDB-CF911D2D9413}"/>
              </a:ext>
            </a:extLst>
          </p:cNvPr>
          <p:cNvSpPr>
            <a:spLocks noGrp="1"/>
          </p:cNvSpPr>
          <p:nvPr>
            <p:ph idx="1"/>
          </p:nvPr>
        </p:nvSpPr>
        <p:spPr>
          <a:xfrm>
            <a:off x="755576" y="2015733"/>
            <a:ext cx="7776863" cy="3933547"/>
          </a:xfrm>
        </p:spPr>
        <p:txBody>
          <a:bodyPr>
            <a:normAutofit fontScale="40000" lnSpcReduction="20000"/>
          </a:bodyPr>
          <a:lstStyle/>
          <a:p>
            <a:pPr algn="just"/>
            <a:r>
              <a:rPr lang="en-US" sz="4000" dirty="0">
                <a:latin typeface="Times New Roman" panose="02020603050405020304" pitchFamily="18" charset="0"/>
                <a:cs typeface="Times New Roman" panose="02020603050405020304" pitchFamily="18" charset="0"/>
              </a:rPr>
              <a:t>During this practice school internship, I have learnt how effectively we can use A.I in fisheries sector.</a:t>
            </a:r>
          </a:p>
          <a:p>
            <a:pPr algn="just"/>
            <a:r>
              <a:rPr lang="en-US" sz="4000" dirty="0">
                <a:latin typeface="Times New Roman" panose="02020603050405020304" pitchFamily="18" charset="0"/>
                <a:cs typeface="Times New Roman" panose="02020603050405020304" pitchFamily="18" charset="0"/>
              </a:rPr>
              <a:t>I have learnt how to apply security in websites.</a:t>
            </a:r>
          </a:p>
          <a:p>
            <a:pPr algn="just"/>
            <a:r>
              <a:rPr lang="en-US" sz="4000" dirty="0">
                <a:latin typeface="Times New Roman" panose="02020603050405020304" pitchFamily="18" charset="0"/>
                <a:cs typeface="Times New Roman" panose="02020603050405020304" pitchFamily="18" charset="0"/>
              </a:rPr>
              <a:t>I have gained some company experience during this internship like working in different timings i.e. sometimes morning shifts and sometimes night shifts, interacting directly with the CEO and managers. This helps me a lot to sustain in IT industry, since I am moving into it.</a:t>
            </a:r>
          </a:p>
          <a:p>
            <a:pPr algn="just"/>
            <a:r>
              <a:rPr lang="en-US" sz="4000" dirty="0">
                <a:latin typeface="Times New Roman" panose="02020603050405020304" pitchFamily="18" charset="0"/>
                <a:cs typeface="Times New Roman" panose="02020603050405020304" pitchFamily="18" charset="0"/>
              </a:rPr>
              <a:t>I also worked as digital marketing lead, where I’ve created some blogs related to fisheries and promoted them by representing our company. This helped me to gain some knowledge on marketing strategies that companies use to promote their products.</a:t>
            </a:r>
          </a:p>
          <a:p>
            <a:pPr algn="just"/>
            <a:r>
              <a:rPr lang="en-US" sz="4000" dirty="0">
                <a:latin typeface="Times New Roman" panose="02020603050405020304" pitchFamily="18" charset="0"/>
                <a:cs typeface="Times New Roman" panose="02020603050405020304" pitchFamily="18" charset="0"/>
              </a:rPr>
              <a:t>I also worked as technical team lead where I have assisted my team members during their projects. This helped me to gain strong knowledge on building software oriented projects.</a:t>
            </a:r>
          </a:p>
          <a:p>
            <a:pPr marL="0" indent="0">
              <a:buNone/>
            </a:pPr>
            <a:endParaRPr lang="en-US" dirty="0"/>
          </a:p>
        </p:txBody>
      </p:sp>
    </p:spTree>
    <p:extLst>
      <p:ext uri="{BB962C8B-B14F-4D97-AF65-F5344CB8AC3E}">
        <p14:creationId xmlns:p14="http://schemas.microsoft.com/office/powerpoint/2010/main" val="2544191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8128-253C-41D4-81F9-405787F251C2}"/>
              </a:ext>
            </a:extLst>
          </p:cNvPr>
          <p:cNvSpPr>
            <a:spLocks noGrp="1"/>
          </p:cNvSpPr>
          <p:nvPr>
            <p:ph type="title"/>
          </p:nvPr>
        </p:nvSpPr>
        <p:spPr>
          <a:xfrm>
            <a:off x="1443491" y="1391654"/>
            <a:ext cx="6571343" cy="462101"/>
          </a:xfrm>
        </p:spPr>
        <p:txBody>
          <a:bodyPr>
            <a:noAutofit/>
          </a:bodyPr>
          <a:lstStyle/>
          <a:p>
            <a:pPr algn="ctr"/>
            <a:r>
              <a:rPr lang="en-US" sz="3000" dirty="0">
                <a:latin typeface="Times New Roman" panose="02020603050405020304" pitchFamily="18" charset="0"/>
                <a:cs typeface="Times New Roman" panose="02020603050405020304" pitchFamily="18" charset="0"/>
              </a:rPr>
              <a:t>Feedback on practice school</a:t>
            </a:r>
          </a:p>
        </p:txBody>
      </p:sp>
      <p:sp>
        <p:nvSpPr>
          <p:cNvPr id="3" name="Content Placeholder 2">
            <a:extLst>
              <a:ext uri="{FF2B5EF4-FFF2-40B4-BE49-F238E27FC236}">
                <a16:creationId xmlns:a16="http://schemas.microsoft.com/office/drawing/2014/main" id="{40833F84-10DF-438A-93E7-18B39AA7EB8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PS program  is very useful in such a way that it helped to get some industrial knowledge  and also it helped me how to interact with company people. The company CEO is very friendly and kind, he will interact with each and every employee weekly and will ask for progress of project and also for the issues the employees were facing. </a:t>
            </a:r>
          </a:p>
          <a:p>
            <a:pPr marL="0" indent="0">
              <a:buNone/>
            </a:pPr>
            <a:endParaRPr lang="en-US" dirty="0"/>
          </a:p>
        </p:txBody>
      </p:sp>
    </p:spTree>
    <p:extLst>
      <p:ext uri="{BB962C8B-B14F-4D97-AF65-F5344CB8AC3E}">
        <p14:creationId xmlns:p14="http://schemas.microsoft.com/office/powerpoint/2010/main" val="413000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14AAD0-59CD-4179-B176-CF0A9EB86B50}"/>
              </a:ext>
            </a:extLst>
          </p:cNvPr>
          <p:cNvSpPr/>
          <p:nvPr/>
        </p:nvSpPr>
        <p:spPr>
          <a:xfrm>
            <a:off x="2811774" y="2505670"/>
            <a:ext cx="352045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outerShdw blurRad="38100" dist="19050" dir="2700000" algn="tl" rotWithShape="0">
                    <a:schemeClr val="dk1">
                      <a:alpha val="40000"/>
                    </a:schemeClr>
                  </a:outerShdw>
                </a:effectLst>
              </a:rPr>
              <a:t>Thank You</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08486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491" y="1391654"/>
            <a:ext cx="6571343" cy="462101"/>
          </a:xfrm>
        </p:spPr>
        <p:txBody>
          <a:bodyPr>
            <a:noAutofit/>
          </a:bodyPr>
          <a:lstStyle/>
          <a:p>
            <a:pPr algn="ctr"/>
            <a:r>
              <a:rPr lang="en-IN" sz="3000" dirty="0">
                <a:latin typeface="Times New Roman" panose="02020603050405020304" pitchFamily="18" charset="0"/>
                <a:cs typeface="Times New Roman" panose="02020603050405020304" pitchFamily="18" charset="0"/>
              </a:rPr>
              <a:t>Objective</a:t>
            </a:r>
            <a:endParaRPr lang="en-US" sz="3000" dirty="0">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The aim of this project is to create a security module which will help us in knowing who is accessing our website and get their information.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B2A7-42CE-4D71-B877-50A6FF002762}"/>
              </a:ext>
            </a:extLst>
          </p:cNvPr>
          <p:cNvSpPr>
            <a:spLocks noGrp="1"/>
          </p:cNvSpPr>
          <p:nvPr>
            <p:ph type="title"/>
          </p:nvPr>
        </p:nvSpPr>
        <p:spPr>
          <a:xfrm>
            <a:off x="1443490" y="1268760"/>
            <a:ext cx="6571343" cy="595435"/>
          </a:xfrm>
        </p:spPr>
        <p:txBody>
          <a:bodyPr>
            <a:normAutofit/>
          </a:bodyPr>
          <a:lstStyle/>
          <a:p>
            <a:pPr algn="ctr"/>
            <a:r>
              <a:rPr lang="en-US" sz="3000" dirty="0">
                <a:latin typeface="Times New Roman" panose="02020603050405020304" pitchFamily="18" charset="0"/>
                <a:cs typeface="Times New Roman" panose="02020603050405020304" pitchFamily="18" charset="0"/>
              </a:rPr>
              <a:t>Literature survey</a:t>
            </a:r>
          </a:p>
        </p:txBody>
      </p:sp>
      <p:sp>
        <p:nvSpPr>
          <p:cNvPr id="4" name="Content Placeholder 3">
            <a:extLst>
              <a:ext uri="{FF2B5EF4-FFF2-40B4-BE49-F238E27FC236}">
                <a16:creationId xmlns:a16="http://schemas.microsoft.com/office/drawing/2014/main" id="{57123788-F3E4-4309-8A88-88297DD00FC4}"/>
              </a:ext>
            </a:extLst>
          </p:cNvPr>
          <p:cNvSpPr>
            <a:spLocks noGrp="1"/>
          </p:cNvSpPr>
          <p:nvPr>
            <p:ph sz="half" idx="1"/>
          </p:nvPr>
        </p:nvSpPr>
        <p:spPr>
          <a:xfrm>
            <a:off x="1443491" y="2013936"/>
            <a:ext cx="6571343" cy="3437559"/>
          </a:xfrm>
        </p:spPr>
        <p:txBody>
          <a:bodyPr/>
          <a:lstStyle/>
          <a:p>
            <a:r>
              <a:rPr lang="en-US" dirty="0">
                <a:latin typeface="Times New Roman" panose="02020603050405020304" pitchFamily="18" charset="0"/>
                <a:cs typeface="Times New Roman" panose="02020603050405020304" pitchFamily="18" charset="0"/>
              </a:rPr>
              <a:t>There are tools known as word press , wix to create websites</a:t>
            </a:r>
          </a:p>
          <a:p>
            <a:r>
              <a:rPr lang="en-US" dirty="0">
                <a:latin typeface="Times New Roman" panose="02020603050405020304" pitchFamily="18" charset="0"/>
                <a:cs typeface="Times New Roman" panose="02020603050405020304" pitchFamily="18" charset="0"/>
              </a:rPr>
              <a:t>WordPress is having its own security features like blocking </a:t>
            </a:r>
            <a:r>
              <a:rPr lang="en-US" dirty="0" err="1">
                <a:latin typeface="Times New Roman" panose="02020603050405020304" pitchFamily="18" charset="0"/>
                <a:cs typeface="Times New Roman" panose="02020603050405020304" pitchFamily="18" charset="0"/>
              </a:rPr>
              <a:t>ip’s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But in wix there are no security features and not even blocking </a:t>
            </a:r>
            <a:r>
              <a:rPr lang="en-US" dirty="0" err="1">
                <a:latin typeface="Times New Roman" panose="02020603050405020304" pitchFamily="18" charset="0"/>
                <a:cs typeface="Times New Roman" panose="02020603050405020304" pitchFamily="18" charset="0"/>
              </a:rPr>
              <a:t>ip’s</a:t>
            </a:r>
            <a:r>
              <a:rPr lang="en-US" dirty="0">
                <a:latin typeface="Times New Roman" panose="02020603050405020304" pitchFamily="18" charset="0"/>
                <a:cs typeface="Times New Roman" panose="02020603050405020304" pitchFamily="18" charset="0"/>
              </a:rPr>
              <a:t> , so we are going to make </a:t>
            </a:r>
            <a:r>
              <a:rPr lang="en-US" dirty="0" err="1">
                <a:latin typeface="Times New Roman" panose="02020603050405020304" pitchFamily="18" charset="0"/>
                <a:cs typeface="Times New Roman" panose="02020603050405020304" pitchFamily="18" charset="0"/>
              </a:rPr>
              <a:t>ip</a:t>
            </a:r>
            <a:r>
              <a:rPr lang="en-US" dirty="0">
                <a:latin typeface="Times New Roman" panose="02020603050405020304" pitchFamily="18" charset="0"/>
                <a:cs typeface="Times New Roman" panose="02020603050405020304" pitchFamily="18" charset="0"/>
              </a:rPr>
              <a:t> blocking by using user data. </a:t>
            </a:r>
          </a:p>
        </p:txBody>
      </p:sp>
    </p:spTree>
    <p:extLst>
      <p:ext uri="{BB962C8B-B14F-4D97-AF65-F5344CB8AC3E}">
        <p14:creationId xmlns:p14="http://schemas.microsoft.com/office/powerpoint/2010/main" val="374393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6C78D6-346C-4775-A48D-F1B7B1CF2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40" y="980728"/>
            <a:ext cx="8280920" cy="5112568"/>
          </a:xfrm>
          <a:prstGeom prst="rect">
            <a:avLst/>
          </a:prstGeom>
        </p:spPr>
      </p:pic>
      <p:sp>
        <p:nvSpPr>
          <p:cNvPr id="2" name="TextBox 1">
            <a:extLst>
              <a:ext uri="{FF2B5EF4-FFF2-40B4-BE49-F238E27FC236}">
                <a16:creationId xmlns:a16="http://schemas.microsoft.com/office/drawing/2014/main" id="{818D03C9-CDFC-4AFD-8273-1634465545AF}"/>
              </a:ext>
            </a:extLst>
          </p:cNvPr>
          <p:cNvSpPr txBox="1"/>
          <p:nvPr/>
        </p:nvSpPr>
        <p:spPr>
          <a:xfrm>
            <a:off x="3419872" y="332656"/>
            <a:ext cx="2304256" cy="446276"/>
          </a:xfrm>
          <a:prstGeom prst="rect">
            <a:avLst/>
          </a:prstGeom>
          <a:noFill/>
        </p:spPr>
        <p:txBody>
          <a:bodyPr wrap="square" rtlCol="0">
            <a:spAutoFit/>
          </a:bodyPr>
          <a:lstStyle/>
          <a:p>
            <a:pPr algn="ctr"/>
            <a:r>
              <a:rPr lang="en-US" sz="2300" dirty="0">
                <a:latin typeface="Times New Roman" panose="02020603050405020304" pitchFamily="18" charset="0"/>
                <a:cs typeface="Times New Roman" panose="02020603050405020304" pitchFamily="18" charset="0"/>
              </a:rPr>
              <a:t>FNR</a:t>
            </a:r>
          </a:p>
        </p:txBody>
      </p:sp>
    </p:spTree>
    <p:extLst>
      <p:ext uri="{BB962C8B-B14F-4D97-AF65-F5344CB8AC3E}">
        <p14:creationId xmlns:p14="http://schemas.microsoft.com/office/powerpoint/2010/main" val="2102476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7582E6D-A69A-4BB5-BF7E-F62BBFBFF78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1560" y="908720"/>
            <a:ext cx="7920880" cy="5184576"/>
          </a:xfrm>
        </p:spPr>
      </p:pic>
      <p:sp>
        <p:nvSpPr>
          <p:cNvPr id="2" name="TextBox 1">
            <a:extLst>
              <a:ext uri="{FF2B5EF4-FFF2-40B4-BE49-F238E27FC236}">
                <a16:creationId xmlns:a16="http://schemas.microsoft.com/office/drawing/2014/main" id="{70DFA719-59EF-4F06-B157-C792F038C82B}"/>
              </a:ext>
            </a:extLst>
          </p:cNvPr>
          <p:cNvSpPr txBox="1"/>
          <p:nvPr/>
        </p:nvSpPr>
        <p:spPr>
          <a:xfrm>
            <a:off x="3383868" y="260648"/>
            <a:ext cx="2376264" cy="369332"/>
          </a:xfrm>
          <a:prstGeom prst="rect">
            <a:avLst/>
          </a:prstGeom>
          <a:noFill/>
        </p:spPr>
        <p:txBody>
          <a:bodyPr wrap="square" rtlCol="0">
            <a:spAutoFit/>
          </a:bodyPr>
          <a:lstStyle/>
          <a:p>
            <a:pPr algn="ctr"/>
            <a:r>
              <a:rPr lang="en-US" dirty="0"/>
              <a:t>FNR</a:t>
            </a:r>
          </a:p>
        </p:txBody>
      </p:sp>
    </p:spTree>
    <p:extLst>
      <p:ext uri="{BB962C8B-B14F-4D97-AF65-F5344CB8AC3E}">
        <p14:creationId xmlns:p14="http://schemas.microsoft.com/office/powerpoint/2010/main" val="14297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8CCC5D-5E7B-4488-8751-C241B58B2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24744"/>
            <a:ext cx="7920879" cy="5040560"/>
          </a:xfrm>
          <a:prstGeom prst="rect">
            <a:avLst/>
          </a:prstGeom>
        </p:spPr>
      </p:pic>
      <p:sp>
        <p:nvSpPr>
          <p:cNvPr id="2" name="TextBox 1">
            <a:extLst>
              <a:ext uri="{FF2B5EF4-FFF2-40B4-BE49-F238E27FC236}">
                <a16:creationId xmlns:a16="http://schemas.microsoft.com/office/drawing/2014/main" id="{3B9C9C1E-0DBC-402B-8390-D609603AD8D4}"/>
              </a:ext>
            </a:extLst>
          </p:cNvPr>
          <p:cNvSpPr txBox="1"/>
          <p:nvPr/>
        </p:nvSpPr>
        <p:spPr>
          <a:xfrm>
            <a:off x="3491879" y="404664"/>
            <a:ext cx="2160240" cy="369332"/>
          </a:xfrm>
          <a:prstGeom prst="rect">
            <a:avLst/>
          </a:prstGeom>
          <a:noFill/>
        </p:spPr>
        <p:txBody>
          <a:bodyPr wrap="square" rtlCol="0">
            <a:spAutoFit/>
          </a:bodyPr>
          <a:lstStyle/>
          <a:p>
            <a:pPr algn="ctr"/>
            <a:r>
              <a:rPr lang="en-US" dirty="0"/>
              <a:t>FNR</a:t>
            </a:r>
          </a:p>
        </p:txBody>
      </p:sp>
    </p:spTree>
    <p:extLst>
      <p:ext uri="{BB962C8B-B14F-4D97-AF65-F5344CB8AC3E}">
        <p14:creationId xmlns:p14="http://schemas.microsoft.com/office/powerpoint/2010/main" val="309882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115B-D859-4174-9DB0-826538B64F12}"/>
              </a:ext>
            </a:extLst>
          </p:cNvPr>
          <p:cNvSpPr>
            <a:spLocks noGrp="1"/>
          </p:cNvSpPr>
          <p:nvPr>
            <p:ph type="title"/>
          </p:nvPr>
        </p:nvSpPr>
        <p:spPr>
          <a:xfrm>
            <a:off x="720699" y="960241"/>
            <a:ext cx="5137275" cy="4203872"/>
          </a:xfrm>
        </p:spPr>
        <p:txBody>
          <a:bodyPr vert="horz" lIns="91440" tIns="45720" rIns="91440" bIns="0" rtlCol="0" anchor="ctr">
            <a:normAutofit/>
          </a:bodyPr>
          <a:lstStyle/>
          <a:p>
            <a:pPr algn="r" defTabSz="914400"/>
            <a:r>
              <a:rPr lang="en-US" sz="4700" dirty="0"/>
              <a:t>Tools used</a:t>
            </a:r>
          </a:p>
        </p:txBody>
      </p:sp>
      <p:sp>
        <p:nvSpPr>
          <p:cNvPr id="3" name="Content Placeholder 2">
            <a:extLst>
              <a:ext uri="{FF2B5EF4-FFF2-40B4-BE49-F238E27FC236}">
                <a16:creationId xmlns:a16="http://schemas.microsoft.com/office/drawing/2014/main" id="{4E7835C4-46AA-4375-9A06-C15855279BAA}"/>
              </a:ext>
            </a:extLst>
          </p:cNvPr>
          <p:cNvSpPr>
            <a:spLocks noGrp="1"/>
          </p:cNvSpPr>
          <p:nvPr>
            <p:ph idx="1"/>
          </p:nvPr>
        </p:nvSpPr>
        <p:spPr>
          <a:xfrm>
            <a:off x="6345146" y="964366"/>
            <a:ext cx="2078155" cy="4196299"/>
          </a:xfrm>
        </p:spPr>
        <p:txBody>
          <a:bodyPr vert="horz" lIns="91440" tIns="91440" rIns="91440" bIns="91440" rtlCol="0" anchor="ctr">
            <a:normAutofit/>
          </a:bodyPr>
          <a:lstStyle/>
          <a:p>
            <a:pPr marL="0" indent="0" defTabSz="914400">
              <a:buNone/>
            </a:pPr>
            <a:r>
              <a:rPr lang="en-US" sz="1800" cap="all" dirty="0"/>
              <a:t>Corvid ,  Wix</a:t>
            </a:r>
          </a:p>
        </p:txBody>
      </p:sp>
    </p:spTree>
    <p:extLst>
      <p:ext uri="{BB962C8B-B14F-4D97-AF65-F5344CB8AC3E}">
        <p14:creationId xmlns:p14="http://schemas.microsoft.com/office/powerpoint/2010/main" val="348710370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ABD5D-CE02-457B-BE8A-C5A101054C12}"/>
              </a:ext>
            </a:extLst>
          </p:cNvPr>
          <p:cNvSpPr>
            <a:spLocks noGrp="1"/>
          </p:cNvSpPr>
          <p:nvPr>
            <p:ph type="title"/>
          </p:nvPr>
        </p:nvSpPr>
        <p:spPr>
          <a:xfrm>
            <a:off x="1326565" y="4437112"/>
            <a:ext cx="6482259" cy="551528"/>
          </a:xfrm>
        </p:spPr>
        <p:txBody>
          <a:bodyPr vert="horz" lIns="91440" tIns="45720" rIns="91440" bIns="0" rtlCol="0" anchor="b">
            <a:normAutofit/>
          </a:bodyPr>
          <a:lstStyle/>
          <a:p>
            <a:pPr algn="ctr" defTabSz="914400"/>
            <a:r>
              <a:rPr lang="en-US" sz="3000" dirty="0">
                <a:latin typeface="Times New Roman" panose="02020603050405020304" pitchFamily="18" charset="0"/>
                <a:cs typeface="Times New Roman" panose="02020603050405020304" pitchFamily="18" charset="0"/>
              </a:rPr>
              <a:t>Block diagram</a:t>
            </a:r>
          </a:p>
        </p:txBody>
      </p:sp>
      <p:pic>
        <p:nvPicPr>
          <p:cNvPr id="4" name="Picture 3" descr="Diagram&#10;&#10;Description automatically generated">
            <a:extLst>
              <a:ext uri="{FF2B5EF4-FFF2-40B4-BE49-F238E27FC236}">
                <a16:creationId xmlns:a16="http://schemas.microsoft.com/office/drawing/2014/main" id="{B1388AD6-ED68-4038-A6A4-B386A7531AF2}"/>
              </a:ext>
            </a:extLst>
          </p:cNvPr>
          <p:cNvPicPr>
            <a:picLocks noChangeAspect="1"/>
          </p:cNvPicPr>
          <p:nvPr/>
        </p:nvPicPr>
        <p:blipFill rotWithShape="1">
          <a:blip r:embed="rId2">
            <a:extLst>
              <a:ext uri="{28A0092B-C50C-407E-A947-70E740481C1C}">
                <a14:useLocalDpi xmlns:a14="http://schemas.microsoft.com/office/drawing/2010/main" val="0"/>
              </a:ext>
            </a:extLst>
          </a:blip>
          <a:srcRect t="290" r="2" b="2"/>
          <a:stretch/>
        </p:blipFill>
        <p:spPr>
          <a:xfrm>
            <a:off x="1115616" y="963739"/>
            <a:ext cx="6984775" cy="3329357"/>
          </a:xfrm>
          <a:prstGeom prst="rect">
            <a:avLst/>
          </a:prstGeom>
        </p:spPr>
      </p:pic>
    </p:spTree>
    <p:extLst>
      <p:ext uri="{BB962C8B-B14F-4D97-AF65-F5344CB8AC3E}">
        <p14:creationId xmlns:p14="http://schemas.microsoft.com/office/powerpoint/2010/main" val="265062067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265</TotalTime>
  <Words>878</Words>
  <Application>Microsoft Office PowerPoint</Application>
  <PresentationFormat>On-screen Show (4:3)</PresentationFormat>
  <Paragraphs>63</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Gill Sans MT</vt:lpstr>
      <vt:lpstr>Times New Roman</vt:lpstr>
      <vt:lpstr>Gallery</vt:lpstr>
      <vt:lpstr>SECURE APPLICATION FOR FISHERIES</vt:lpstr>
      <vt:lpstr>Abstract</vt:lpstr>
      <vt:lpstr>Objective</vt:lpstr>
      <vt:lpstr>Literature survey</vt:lpstr>
      <vt:lpstr>PowerPoint Presentation</vt:lpstr>
      <vt:lpstr>PowerPoint Presentation</vt:lpstr>
      <vt:lpstr>PowerPoint Presentation</vt:lpstr>
      <vt:lpstr>Tools used</vt:lpstr>
      <vt:lpstr>Block diagram</vt:lpstr>
      <vt:lpstr>Website right click blocking</vt:lpstr>
      <vt:lpstr>Website right click blocking</vt:lpstr>
      <vt:lpstr>Signup/login module</vt:lpstr>
      <vt:lpstr>Signup/login module</vt:lpstr>
      <vt:lpstr>Member module</vt:lpstr>
      <vt:lpstr>Member module</vt:lpstr>
      <vt:lpstr>Analytics</vt:lpstr>
      <vt:lpstr>analytics</vt:lpstr>
      <vt:lpstr>Site members and blocking</vt:lpstr>
      <vt:lpstr>Site members and blocking</vt:lpstr>
      <vt:lpstr>IP Based blocking</vt:lpstr>
      <vt:lpstr>Geo Blocking</vt:lpstr>
      <vt:lpstr>Conclusion</vt:lpstr>
      <vt:lpstr>references</vt:lpstr>
      <vt:lpstr>Learning outcome</vt:lpstr>
      <vt:lpstr>Feedback on practice school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Fisheries Information System</dc:title>
  <dc:creator>CHENNUPATI AASHVIK</dc:creator>
  <cp:lastModifiedBy>Bhargav Jasti</cp:lastModifiedBy>
  <cp:revision>46</cp:revision>
  <dcterms:created xsi:type="dcterms:W3CDTF">2021-01-07T17:13:22Z</dcterms:created>
  <dcterms:modified xsi:type="dcterms:W3CDTF">2021-03-22T16:54:57Z</dcterms:modified>
</cp:coreProperties>
</file>